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60" r:id="rId4"/>
    <p:sldId id="261" r:id="rId5"/>
    <p:sldId id="262" r:id="rId6"/>
    <p:sldId id="263" r:id="rId7"/>
    <p:sldId id="266" r:id="rId8"/>
    <p:sldId id="267" r:id="rId9"/>
  </p:sldIdLst>
  <p:sldSz cx="9144000" cy="5143500" type="screen16x9"/>
  <p:notesSz cx="6858000" cy="9144000"/>
  <p:embeddedFontLst>
    <p:embeddedFont>
      <p:font typeface="Montserrat" pitchFamily="2" charset="0"/>
      <p:regular r:id="rId11"/>
      <p:bold r:id="rId12"/>
      <p:italic r:id="rId13"/>
      <p:boldItalic r:id="rId14"/>
    </p:embeddedFont>
    <p:embeddedFont>
      <p:font typeface="Montserrat SemiBold"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500B43-8D1E-4B98-97D3-AC71E505CC0B}" v="19" dt="2024-02-28T08:01:09.5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5646" autoAdjust="0"/>
  </p:normalViewPr>
  <p:slideViewPr>
    <p:cSldViewPr snapToGrid="0">
      <p:cViewPr varScale="1">
        <p:scale>
          <a:sx n="163" d="100"/>
          <a:sy n="163" d="100"/>
        </p:scale>
        <p:origin x="704"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microsoft.com/office/2015/10/relationships/revisionInfo" Target="revisionInfo.xml"/><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863b07893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863b07893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sz="1800" dirty="0">
                <a:solidFill>
                  <a:srgbClr val="000000"/>
                </a:solidFill>
                <a:effectLst/>
                <a:latin typeface="Arial" panose="020B0604020202020204" pitchFamily="34" charset="0"/>
                <a:ea typeface="Calibri" panose="020F0502020204030204" pitchFamily="34" charset="0"/>
              </a:rPr>
              <a:t>Celem gry DEGRADATOR jest uświadomienie uczniom roli degradacji białek w utrzymaniu homeostazy środowiska wewnątrzkomórkowego. Podczas gry, uczniowie wcielają się w rolę ligazy </a:t>
            </a:r>
            <a:r>
              <a:rPr lang="pl-PL" sz="1800" dirty="0" err="1">
                <a:solidFill>
                  <a:srgbClr val="000000"/>
                </a:solidFill>
                <a:effectLst/>
                <a:latin typeface="Arial" panose="020B0604020202020204" pitchFamily="34" charset="0"/>
                <a:ea typeface="Calibri" panose="020F0502020204030204" pitchFamily="34" charset="0"/>
              </a:rPr>
              <a:t>ubikwityny</a:t>
            </a:r>
            <a:r>
              <a:rPr lang="pl-PL" sz="1800" dirty="0">
                <a:solidFill>
                  <a:srgbClr val="000000"/>
                </a:solidFill>
                <a:effectLst/>
                <a:latin typeface="Arial" panose="020B0604020202020204" pitchFamily="34" charset="0"/>
                <a:ea typeface="Calibri" panose="020F0502020204030204" pitchFamily="34" charset="0"/>
              </a:rPr>
              <a:t> - białka odpowiedzialnego za przyłączanie </a:t>
            </a:r>
            <a:r>
              <a:rPr lang="pl-PL" sz="1800" dirty="0" err="1">
                <a:solidFill>
                  <a:srgbClr val="000000"/>
                </a:solidFill>
                <a:effectLst/>
                <a:latin typeface="Arial" panose="020B0604020202020204" pitchFamily="34" charset="0"/>
                <a:ea typeface="Calibri" panose="020F0502020204030204" pitchFamily="34" charset="0"/>
              </a:rPr>
              <a:t>ubikwityny</a:t>
            </a:r>
            <a:r>
              <a:rPr lang="pl-PL" sz="1800" dirty="0">
                <a:solidFill>
                  <a:srgbClr val="000000"/>
                </a:solidFill>
                <a:effectLst/>
                <a:latin typeface="Arial" panose="020B0604020202020204" pitchFamily="34" charset="0"/>
                <a:ea typeface="Calibri" panose="020F0502020204030204" pitchFamily="34" charset="0"/>
              </a:rPr>
              <a:t> do białek przeznaczonych do zniszczenia w </a:t>
            </a:r>
            <a:r>
              <a:rPr lang="pl-PL" sz="1800" dirty="0" err="1">
                <a:solidFill>
                  <a:srgbClr val="000000"/>
                </a:solidFill>
                <a:effectLst/>
                <a:latin typeface="Arial" panose="020B0604020202020204" pitchFamily="34" charset="0"/>
                <a:ea typeface="Calibri" panose="020F0502020204030204" pitchFamily="34" charset="0"/>
              </a:rPr>
              <a:t>proteasomie</a:t>
            </a:r>
            <a:r>
              <a:rPr lang="pl-PL" sz="1800" dirty="0">
                <a:solidFill>
                  <a:srgbClr val="000000"/>
                </a:solidFill>
                <a:effectLst/>
                <a:latin typeface="Arial" panose="020B0604020202020204" pitchFamily="34" charset="0"/>
                <a:ea typeface="Calibri" panose="020F0502020204030204" pitchFamily="34" charset="0"/>
              </a:rPr>
              <a:t>. Oznaczone </a:t>
            </a:r>
            <a:r>
              <a:rPr lang="pl-PL" sz="1800" dirty="0" err="1">
                <a:solidFill>
                  <a:srgbClr val="000000"/>
                </a:solidFill>
                <a:effectLst/>
                <a:latin typeface="Arial" panose="020B0604020202020204" pitchFamily="34" charset="0"/>
                <a:ea typeface="Calibri" panose="020F0502020204030204" pitchFamily="34" charset="0"/>
              </a:rPr>
              <a:t>ubikwityną</a:t>
            </a:r>
            <a:r>
              <a:rPr lang="pl-PL" sz="1800" dirty="0">
                <a:solidFill>
                  <a:srgbClr val="000000"/>
                </a:solidFill>
                <a:effectLst/>
                <a:latin typeface="Arial" panose="020B0604020202020204" pitchFamily="34" charset="0"/>
                <a:ea typeface="Calibri" panose="020F0502020204030204" pitchFamily="34" charset="0"/>
              </a:rPr>
              <a:t> białka uzyskują powinowactwo do </a:t>
            </a:r>
            <a:r>
              <a:rPr lang="pl-PL" sz="1800" dirty="0" err="1">
                <a:solidFill>
                  <a:srgbClr val="000000"/>
                </a:solidFill>
                <a:effectLst/>
                <a:latin typeface="Arial" panose="020B0604020202020204" pitchFamily="34" charset="0"/>
                <a:ea typeface="Calibri" panose="020F0502020204030204" pitchFamily="34" charset="0"/>
              </a:rPr>
              <a:t>proteasomu</a:t>
            </a:r>
            <a:r>
              <a:rPr lang="pl-PL" sz="1800" dirty="0">
                <a:solidFill>
                  <a:srgbClr val="000000"/>
                </a:solidFill>
                <a:effectLst/>
                <a:latin typeface="Arial" panose="020B0604020202020204" pitchFamily="34" charset="0"/>
                <a:ea typeface="Calibri" panose="020F0502020204030204" pitchFamily="34" charset="0"/>
              </a:rPr>
              <a:t>, który rozrywa wiązania peptydowe między aminokwasami. Zniszczeniu ulega w ten sposób struktura pierwszorzędowa </a:t>
            </a:r>
            <a:r>
              <a:rPr lang="pl-PL" sz="1800" dirty="0" err="1">
                <a:solidFill>
                  <a:srgbClr val="000000"/>
                </a:solidFill>
                <a:effectLst/>
                <a:latin typeface="Arial" panose="020B0604020202020204" pitchFamily="34" charset="0"/>
                <a:ea typeface="Calibri" panose="020F0502020204030204" pitchFamily="34" charset="0"/>
              </a:rPr>
              <a:t>ubikwitynowanego</a:t>
            </a:r>
            <a:r>
              <a:rPr lang="pl-PL" sz="1800" dirty="0">
                <a:solidFill>
                  <a:srgbClr val="000000"/>
                </a:solidFill>
                <a:effectLst/>
                <a:latin typeface="Arial" panose="020B0604020202020204" pitchFamily="34" charset="0"/>
                <a:ea typeface="Calibri" panose="020F0502020204030204" pitchFamily="34" charset="0"/>
              </a:rPr>
              <a:t> białka. Produktem tej reakcji są pojedyncze aminokwasy lub krótkie łańcuchy aminokwasowe, które mogą być wykorzystane ponownie podczas translacji, odtwarzając cząsteczkę zdegradowanego białka, lub tworząc cząsteczkę białka zupełnie innego. Dodatkowym atutem gry jest uzmysłowienie uczniom probabilistycznej natury reakcji enzymatycznych oraz zaobserwowania roli kompleksów kilku enzymów w kierowaniu specyficznością enzym-substrat.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1E99EFAD-20ED-041E-6673-6F7A579E94E8}"/>
            </a:ext>
          </a:extLst>
        </p:cNvPr>
        <p:cNvGrpSpPr/>
        <p:nvPr/>
      </p:nvGrpSpPr>
      <p:grpSpPr>
        <a:xfrm>
          <a:off x="0" y="0"/>
          <a:ext cx="0" cy="0"/>
          <a:chOff x="0" y="0"/>
          <a:chExt cx="0" cy="0"/>
        </a:xfrm>
      </p:grpSpPr>
      <p:sp>
        <p:nvSpPr>
          <p:cNvPr id="57" name="Google Shape;57;g2863b078935_0_10:notes">
            <a:extLst>
              <a:ext uri="{FF2B5EF4-FFF2-40B4-BE49-F238E27FC236}">
                <a16:creationId xmlns:a16="http://schemas.microsoft.com/office/drawing/2014/main" id="{2623226D-8F1C-BF03-047F-B25B59483E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863b078935_0_10:notes">
            <a:extLst>
              <a:ext uri="{FF2B5EF4-FFF2-40B4-BE49-F238E27FC236}">
                <a16:creationId xmlns:a16="http://schemas.microsoft.com/office/drawing/2014/main" id="{912924B4-A2FF-7AAE-6EB3-2132378702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lnSpc>
                <a:spcPct val="150000"/>
              </a:lnSpc>
              <a:buNone/>
            </a:pPr>
            <a:r>
              <a:rPr lang="pl-PL"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Należy zwrócić szczególną uwagę na to, że procesy syntezy i degradacji białek są ze sobą w stałej równowadze, a ich zaburzenie prowadzi do rozwoju chorób związanych z nadmiernym niszczeniem, lub gromadzeniem się białek.</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lgn="just">
              <a:lnSpc>
                <a:spcPct val="150000"/>
              </a:lnSpc>
              <a:buNone/>
            </a:pPr>
            <a:r>
              <a:rPr lang="pl-PL"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Gra DEGRADATOR skupia się na niszczeniu białek poprzez system </a:t>
            </a:r>
            <a:r>
              <a:rPr lang="pl-PL"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Ubikwityna</a:t>
            </a:r>
            <a:r>
              <a:rPr lang="pl-PL"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UPS, jednak nie jest to jedyny mechanizm, który pozwala komórkom na usuwanie białek. Istotną rolę pełnią takie mechanizmy jak </a:t>
            </a:r>
            <a:r>
              <a:rPr lang="pl-PL"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autofagia</a:t>
            </a:r>
            <a:r>
              <a:rPr lang="pl-PL"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oraz eksport białek na zewnątrz komórki poprzez pęcherzyki zewnątrzkomórkowe. Informacje odnośnie tych mechanizmów zostały przedstawione w “Wielkiej Encyklopedii Degradacji Białek”.</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2366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17A09286-4545-1C76-42A3-88C8E03D89ED}"/>
            </a:ext>
          </a:extLst>
        </p:cNvPr>
        <p:cNvGrpSpPr/>
        <p:nvPr/>
      </p:nvGrpSpPr>
      <p:grpSpPr>
        <a:xfrm>
          <a:off x="0" y="0"/>
          <a:ext cx="0" cy="0"/>
          <a:chOff x="0" y="0"/>
          <a:chExt cx="0" cy="0"/>
        </a:xfrm>
      </p:grpSpPr>
      <p:sp>
        <p:nvSpPr>
          <p:cNvPr id="57" name="Google Shape;57;g2863b078935_0_10:notes">
            <a:extLst>
              <a:ext uri="{FF2B5EF4-FFF2-40B4-BE49-F238E27FC236}">
                <a16:creationId xmlns:a16="http://schemas.microsoft.com/office/drawing/2014/main" id="{ACA14279-ED09-613E-FC3D-0CE03CC56F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863b078935_0_10:notes">
            <a:extLst>
              <a:ext uri="{FF2B5EF4-FFF2-40B4-BE49-F238E27FC236}">
                <a16:creationId xmlns:a16="http://schemas.microsoft.com/office/drawing/2014/main" id="{DBFEF721-1AB0-41FC-C032-8FCFDB6B4B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Stanowi oś naszej gry, jest to bardzo wydajny, selektywny oraz szybki system niszczenia białek. Pełni on kluczową funkcję w regulacji podziału komórek, apoptozy, </a:t>
            </a:r>
            <a:r>
              <a:rPr lang="pl-PL"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nowotworzenia</a:t>
            </a:r>
            <a:r>
              <a:rPr lang="pl-PL"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oraz reakcji zapalnych, co wyróżnia go na tle pozostałych szlaków. Za odkrycie mechanizmów degradacji białek przez system UPS Aaron </a:t>
            </a:r>
            <a:r>
              <a:rPr lang="pl-PL"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Ciechanover</a:t>
            </a:r>
            <a:r>
              <a:rPr lang="pl-PL"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pl-PL"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Avram</a:t>
            </a:r>
            <a:r>
              <a:rPr lang="pl-PL"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pl-PL"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Hershko</a:t>
            </a:r>
            <a:r>
              <a:rPr lang="pl-PL"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oraz Irwin </a:t>
            </a:r>
            <a:r>
              <a:rPr lang="pl-PL"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Rose</a:t>
            </a:r>
            <a:r>
              <a:rPr lang="pl-PL"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 2004 r. otrzymali Nagrodę Nobla.</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7060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F57556E1-8309-2D36-C9AC-E8F91E1078B5}"/>
            </a:ext>
          </a:extLst>
        </p:cNvPr>
        <p:cNvGrpSpPr/>
        <p:nvPr/>
      </p:nvGrpSpPr>
      <p:grpSpPr>
        <a:xfrm>
          <a:off x="0" y="0"/>
          <a:ext cx="0" cy="0"/>
          <a:chOff x="0" y="0"/>
          <a:chExt cx="0" cy="0"/>
        </a:xfrm>
      </p:grpSpPr>
      <p:sp>
        <p:nvSpPr>
          <p:cNvPr id="57" name="Google Shape;57;g2863b078935_0_10:notes">
            <a:extLst>
              <a:ext uri="{FF2B5EF4-FFF2-40B4-BE49-F238E27FC236}">
                <a16:creationId xmlns:a16="http://schemas.microsoft.com/office/drawing/2014/main" id="{8FFA23A6-1A8F-4861-42D3-8C76F6C4EC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863b078935_0_10:notes">
            <a:extLst>
              <a:ext uri="{FF2B5EF4-FFF2-40B4-BE49-F238E27FC236}">
                <a16:creationId xmlns:a16="http://schemas.microsoft.com/office/drawing/2014/main" id="{4934ABD7-EB72-1427-6856-DEC474FC41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9988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D90C12A9-A562-CA87-DE32-DE61FE301795}"/>
            </a:ext>
          </a:extLst>
        </p:cNvPr>
        <p:cNvGrpSpPr/>
        <p:nvPr/>
      </p:nvGrpSpPr>
      <p:grpSpPr>
        <a:xfrm>
          <a:off x="0" y="0"/>
          <a:ext cx="0" cy="0"/>
          <a:chOff x="0" y="0"/>
          <a:chExt cx="0" cy="0"/>
        </a:xfrm>
      </p:grpSpPr>
      <p:sp>
        <p:nvSpPr>
          <p:cNvPr id="57" name="Google Shape;57;g2863b078935_0_10:notes">
            <a:extLst>
              <a:ext uri="{FF2B5EF4-FFF2-40B4-BE49-F238E27FC236}">
                <a16:creationId xmlns:a16="http://schemas.microsoft.com/office/drawing/2014/main" id="{2EE08398-333A-496D-2BB6-150A00B763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863b078935_0_10:notes">
            <a:extLst>
              <a:ext uri="{FF2B5EF4-FFF2-40B4-BE49-F238E27FC236}">
                <a16:creationId xmlns:a16="http://schemas.microsoft.com/office/drawing/2014/main" id="{1E1BC385-DFC6-E107-E850-D1284CC878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0362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C55B12D3-2236-DF15-7312-1F901D5D403E}"/>
            </a:ext>
          </a:extLst>
        </p:cNvPr>
        <p:cNvGrpSpPr/>
        <p:nvPr/>
      </p:nvGrpSpPr>
      <p:grpSpPr>
        <a:xfrm>
          <a:off x="0" y="0"/>
          <a:ext cx="0" cy="0"/>
          <a:chOff x="0" y="0"/>
          <a:chExt cx="0" cy="0"/>
        </a:xfrm>
      </p:grpSpPr>
      <p:sp>
        <p:nvSpPr>
          <p:cNvPr id="57" name="Google Shape;57;g2863b078935_0_10:notes">
            <a:extLst>
              <a:ext uri="{FF2B5EF4-FFF2-40B4-BE49-F238E27FC236}">
                <a16:creationId xmlns:a16="http://schemas.microsoft.com/office/drawing/2014/main" id="{2E41B4DE-88E0-A778-1FDF-F2A47D3A25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863b078935_0_10:notes">
            <a:extLst>
              <a:ext uri="{FF2B5EF4-FFF2-40B4-BE49-F238E27FC236}">
                <a16:creationId xmlns:a16="http://schemas.microsoft.com/office/drawing/2014/main" id="{4FE99977-82D6-3B28-C2D5-834D0687780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5305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B2D84766-FE0D-3642-2206-9826D8D80EB1}"/>
            </a:ext>
          </a:extLst>
        </p:cNvPr>
        <p:cNvGrpSpPr/>
        <p:nvPr/>
      </p:nvGrpSpPr>
      <p:grpSpPr>
        <a:xfrm>
          <a:off x="0" y="0"/>
          <a:ext cx="0" cy="0"/>
          <a:chOff x="0" y="0"/>
          <a:chExt cx="0" cy="0"/>
        </a:xfrm>
      </p:grpSpPr>
      <p:sp>
        <p:nvSpPr>
          <p:cNvPr id="57" name="Google Shape;57;g2863b078935_0_10:notes">
            <a:extLst>
              <a:ext uri="{FF2B5EF4-FFF2-40B4-BE49-F238E27FC236}">
                <a16:creationId xmlns:a16="http://schemas.microsoft.com/office/drawing/2014/main" id="{424FFAE2-60EF-3604-718E-4F98937761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863b078935_0_10:notes">
            <a:extLst>
              <a:ext uri="{FF2B5EF4-FFF2-40B4-BE49-F238E27FC236}">
                <a16:creationId xmlns:a16="http://schemas.microsoft.com/office/drawing/2014/main" id="{7063A9E6-A193-0A80-224C-14099E0D450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9598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141A5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degradator-gra.pl/"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pl" b="1" dirty="0">
                <a:solidFill>
                  <a:srgbClr val="FFFFFF"/>
                </a:solidFill>
                <a:latin typeface="Montserrat"/>
                <a:ea typeface="Montserrat"/>
                <a:cs typeface="Montserrat"/>
                <a:sym typeface="Montserrat"/>
              </a:rPr>
              <a:t>Tytuł</a:t>
            </a:r>
            <a:endParaRPr b="1" dirty="0">
              <a:solidFill>
                <a:srgbClr val="FFFFFF"/>
              </a:solidFill>
              <a:latin typeface="Montserrat"/>
              <a:ea typeface="Montserrat"/>
              <a:cs typeface="Montserrat"/>
              <a:sym typeface="Montserrat"/>
            </a:endParaRPr>
          </a:p>
        </p:txBody>
      </p:sp>
      <p:sp>
        <p:nvSpPr>
          <p:cNvPr id="55" name="Google Shape;55;p13"/>
          <p:cNvSpPr txBox="1"/>
          <p:nvPr/>
        </p:nvSpPr>
        <p:spPr>
          <a:xfrm>
            <a:off x="2453475" y="3708325"/>
            <a:ext cx="4255800" cy="4281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pl-PL" dirty="0">
                <a:solidFill>
                  <a:schemeClr val="lt1"/>
                </a:solidFill>
                <a:latin typeface="Montserrat SemiBold"/>
                <a:ea typeface="Montserrat SemiBold"/>
                <a:cs typeface="Montserrat SemiBold"/>
                <a:sym typeface="Montserrat SemiBold"/>
              </a:rPr>
              <a:t>Data, miejsce</a:t>
            </a:r>
            <a:endParaRPr dirty="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4" name="Google Shape;60;p14">
            <a:extLst>
              <a:ext uri="{FF2B5EF4-FFF2-40B4-BE49-F238E27FC236}">
                <a16:creationId xmlns:a16="http://schemas.microsoft.com/office/drawing/2014/main" id="{BEBE7952-DE0F-26A7-40A0-88186324C699}"/>
              </a:ext>
            </a:extLst>
          </p:cNvPr>
          <p:cNvSpPr txBox="1">
            <a:spLocks/>
          </p:cNvSpPr>
          <p:nvPr/>
        </p:nvSpPr>
        <p:spPr>
          <a:xfrm>
            <a:off x="1249546" y="1999050"/>
            <a:ext cx="852060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pl-PL" b="1" dirty="0">
                <a:solidFill>
                  <a:srgbClr val="141A56"/>
                </a:solidFill>
                <a:latin typeface="Montserrat"/>
                <a:ea typeface="Montserrat"/>
                <a:cs typeface="Montserrat"/>
                <a:sym typeface="Montserrat"/>
              </a:rPr>
              <a:t>Cel gry – degraduj białka w komórce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a:extLst>
            <a:ext uri="{FF2B5EF4-FFF2-40B4-BE49-F238E27FC236}">
              <a16:creationId xmlns:a16="http://schemas.microsoft.com/office/drawing/2014/main" id="{A22CD4FD-9517-2B11-1D42-2507DE57E618}"/>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92A3EFA4-4D50-2289-36A5-713069F3AFF3}"/>
              </a:ext>
            </a:extLst>
          </p:cNvPr>
          <p:cNvPicPr>
            <a:picLocks noChangeAspect="1"/>
          </p:cNvPicPr>
          <p:nvPr/>
        </p:nvPicPr>
        <p:blipFill>
          <a:blip r:embed="rId4"/>
          <a:stretch>
            <a:fillRect/>
          </a:stretch>
        </p:blipFill>
        <p:spPr>
          <a:xfrm>
            <a:off x="2022865" y="786512"/>
            <a:ext cx="5098269" cy="3570476"/>
          </a:xfrm>
          <a:prstGeom prst="rect">
            <a:avLst/>
          </a:prstGeom>
        </p:spPr>
      </p:pic>
      <p:sp>
        <p:nvSpPr>
          <p:cNvPr id="4" name="Google Shape;60;p14">
            <a:extLst>
              <a:ext uri="{FF2B5EF4-FFF2-40B4-BE49-F238E27FC236}">
                <a16:creationId xmlns:a16="http://schemas.microsoft.com/office/drawing/2014/main" id="{CD6004A0-7157-0633-63B1-C5429495CC6F}"/>
              </a:ext>
            </a:extLst>
          </p:cNvPr>
          <p:cNvSpPr txBox="1">
            <a:spLocks/>
          </p:cNvSpPr>
          <p:nvPr/>
        </p:nvSpPr>
        <p:spPr>
          <a:xfrm>
            <a:off x="311700" y="221221"/>
            <a:ext cx="852060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pl-PL" b="1" dirty="0">
                <a:solidFill>
                  <a:srgbClr val="141A56"/>
                </a:solidFill>
                <a:latin typeface="Montserrat"/>
                <a:ea typeface="Montserrat"/>
                <a:cs typeface="Montserrat"/>
                <a:sym typeface="Montserrat"/>
              </a:rPr>
              <a:t>Równowaga</a:t>
            </a:r>
          </a:p>
        </p:txBody>
      </p:sp>
    </p:spTree>
    <p:extLst>
      <p:ext uri="{BB962C8B-B14F-4D97-AF65-F5344CB8AC3E}">
        <p14:creationId xmlns:p14="http://schemas.microsoft.com/office/powerpoint/2010/main" val="1355148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a:extLst>
            <a:ext uri="{FF2B5EF4-FFF2-40B4-BE49-F238E27FC236}">
              <a16:creationId xmlns:a16="http://schemas.microsoft.com/office/drawing/2014/main" id="{F85A3898-D4A8-3370-756B-7A78E4BA1706}"/>
            </a:ext>
          </a:extLst>
        </p:cNvPr>
        <p:cNvGrpSpPr/>
        <p:nvPr/>
      </p:nvGrpSpPr>
      <p:grpSpPr>
        <a:xfrm>
          <a:off x="0" y="0"/>
          <a:ext cx="0" cy="0"/>
          <a:chOff x="0" y="0"/>
          <a:chExt cx="0" cy="0"/>
        </a:xfrm>
      </p:grpSpPr>
      <p:sp>
        <p:nvSpPr>
          <p:cNvPr id="60" name="Google Shape;60;p14">
            <a:extLst>
              <a:ext uri="{FF2B5EF4-FFF2-40B4-BE49-F238E27FC236}">
                <a16:creationId xmlns:a16="http://schemas.microsoft.com/office/drawing/2014/main" id="{F92C46BC-55FF-8E79-51DF-BD695118318E}"/>
              </a:ext>
            </a:extLst>
          </p:cNvPr>
          <p:cNvSpPr txBox="1">
            <a:spLocks noGrp="1"/>
          </p:cNvSpPr>
          <p:nvPr>
            <p:ph type="title"/>
          </p:nvPr>
        </p:nvSpPr>
        <p:spPr>
          <a:xfrm>
            <a:off x="311700" y="221221"/>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PL" b="1" dirty="0">
                <a:solidFill>
                  <a:srgbClr val="141A56"/>
                </a:solidFill>
                <a:latin typeface="Montserrat"/>
                <a:ea typeface="Montserrat"/>
                <a:cs typeface="Montserrat"/>
                <a:sym typeface="Montserrat"/>
              </a:rPr>
              <a:t>System </a:t>
            </a:r>
            <a:r>
              <a:rPr lang="pl-PL" b="1" dirty="0" err="1">
                <a:solidFill>
                  <a:srgbClr val="141A56"/>
                </a:solidFill>
                <a:latin typeface="Montserrat"/>
                <a:ea typeface="Montserrat"/>
                <a:cs typeface="Montserrat"/>
                <a:sym typeface="Montserrat"/>
              </a:rPr>
              <a:t>ubikwityna-proteasom</a:t>
            </a:r>
            <a:endParaRPr b="1" dirty="0">
              <a:solidFill>
                <a:srgbClr val="141A56"/>
              </a:solidFill>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028EC7E9-49AF-61FE-51DA-2A67E72F2261}"/>
              </a:ext>
            </a:extLst>
          </p:cNvPr>
          <p:cNvPicPr>
            <a:picLocks noChangeAspect="1"/>
          </p:cNvPicPr>
          <p:nvPr/>
        </p:nvPicPr>
        <p:blipFill>
          <a:blip r:embed="rId4"/>
          <a:stretch>
            <a:fillRect/>
          </a:stretch>
        </p:blipFill>
        <p:spPr>
          <a:xfrm>
            <a:off x="2221914" y="822130"/>
            <a:ext cx="4700171" cy="4100149"/>
          </a:xfrm>
          <a:prstGeom prst="rect">
            <a:avLst/>
          </a:prstGeom>
        </p:spPr>
      </p:pic>
    </p:spTree>
    <p:extLst>
      <p:ext uri="{BB962C8B-B14F-4D97-AF65-F5344CB8AC3E}">
        <p14:creationId xmlns:p14="http://schemas.microsoft.com/office/powerpoint/2010/main" val="1373655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a:extLst>
            <a:ext uri="{FF2B5EF4-FFF2-40B4-BE49-F238E27FC236}">
              <a16:creationId xmlns:a16="http://schemas.microsoft.com/office/drawing/2014/main" id="{4CBAA755-DE9C-AD14-26F8-8D51C0F7CC18}"/>
            </a:ext>
          </a:extLst>
        </p:cNvPr>
        <p:cNvGrpSpPr/>
        <p:nvPr/>
      </p:nvGrpSpPr>
      <p:grpSpPr>
        <a:xfrm>
          <a:off x="0" y="0"/>
          <a:ext cx="0" cy="0"/>
          <a:chOff x="0" y="0"/>
          <a:chExt cx="0" cy="0"/>
        </a:xfrm>
      </p:grpSpPr>
      <p:sp>
        <p:nvSpPr>
          <p:cNvPr id="60" name="Google Shape;60;p14">
            <a:extLst>
              <a:ext uri="{FF2B5EF4-FFF2-40B4-BE49-F238E27FC236}">
                <a16:creationId xmlns:a16="http://schemas.microsoft.com/office/drawing/2014/main" id="{AABB3865-173E-D1DA-3505-3228F536C265}"/>
              </a:ext>
            </a:extLst>
          </p:cNvPr>
          <p:cNvSpPr txBox="1">
            <a:spLocks noGrp="1"/>
          </p:cNvSpPr>
          <p:nvPr>
            <p:ph type="title"/>
          </p:nvPr>
        </p:nvSpPr>
        <p:spPr>
          <a:xfrm>
            <a:off x="311700" y="221221"/>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PL" b="1" dirty="0">
                <a:solidFill>
                  <a:srgbClr val="141A56"/>
                </a:solidFill>
                <a:latin typeface="Montserrat"/>
                <a:ea typeface="Montserrat"/>
                <a:cs typeface="Montserrat"/>
                <a:sym typeface="Montserrat"/>
              </a:rPr>
              <a:t>Bohaterowie gry</a:t>
            </a:r>
            <a:endParaRPr b="1" dirty="0">
              <a:solidFill>
                <a:srgbClr val="141A56"/>
              </a:solidFill>
              <a:latin typeface="Montserrat"/>
              <a:ea typeface="Montserrat"/>
              <a:cs typeface="Montserrat"/>
              <a:sym typeface="Montserrat"/>
            </a:endParaRPr>
          </a:p>
        </p:txBody>
      </p:sp>
      <p:pic>
        <p:nvPicPr>
          <p:cNvPr id="10" name="Picture 9">
            <a:extLst>
              <a:ext uri="{FF2B5EF4-FFF2-40B4-BE49-F238E27FC236}">
                <a16:creationId xmlns:a16="http://schemas.microsoft.com/office/drawing/2014/main" id="{ECD6F772-D538-BE68-8981-3178C4343753}"/>
              </a:ext>
            </a:extLst>
          </p:cNvPr>
          <p:cNvPicPr>
            <a:picLocks noChangeAspect="1"/>
          </p:cNvPicPr>
          <p:nvPr/>
        </p:nvPicPr>
        <p:blipFill>
          <a:blip r:embed="rId4"/>
          <a:stretch>
            <a:fillRect/>
          </a:stretch>
        </p:blipFill>
        <p:spPr>
          <a:xfrm>
            <a:off x="2220693" y="751225"/>
            <a:ext cx="4857914" cy="1911824"/>
          </a:xfrm>
          <a:prstGeom prst="rect">
            <a:avLst/>
          </a:prstGeom>
        </p:spPr>
      </p:pic>
      <p:pic>
        <p:nvPicPr>
          <p:cNvPr id="12" name="Picture 11">
            <a:extLst>
              <a:ext uri="{FF2B5EF4-FFF2-40B4-BE49-F238E27FC236}">
                <a16:creationId xmlns:a16="http://schemas.microsoft.com/office/drawing/2014/main" id="{7F62006D-F025-AEF7-875E-C2DF72199BEC}"/>
              </a:ext>
            </a:extLst>
          </p:cNvPr>
          <p:cNvPicPr>
            <a:picLocks noChangeAspect="1"/>
          </p:cNvPicPr>
          <p:nvPr/>
        </p:nvPicPr>
        <p:blipFill>
          <a:blip r:embed="rId5"/>
          <a:stretch>
            <a:fillRect/>
          </a:stretch>
        </p:blipFill>
        <p:spPr>
          <a:xfrm>
            <a:off x="2990956" y="2747840"/>
            <a:ext cx="2633770" cy="2043595"/>
          </a:xfrm>
          <a:prstGeom prst="rect">
            <a:avLst/>
          </a:prstGeom>
        </p:spPr>
      </p:pic>
      <p:sp>
        <p:nvSpPr>
          <p:cNvPr id="13" name="TextBox 12">
            <a:extLst>
              <a:ext uri="{FF2B5EF4-FFF2-40B4-BE49-F238E27FC236}">
                <a16:creationId xmlns:a16="http://schemas.microsoft.com/office/drawing/2014/main" id="{9939EFFF-A80D-A101-B9A9-B5627E1DCAAA}"/>
              </a:ext>
            </a:extLst>
          </p:cNvPr>
          <p:cNvSpPr txBox="1"/>
          <p:nvPr/>
        </p:nvSpPr>
        <p:spPr>
          <a:xfrm>
            <a:off x="2727220" y="2628500"/>
            <a:ext cx="3371436" cy="307777"/>
          </a:xfrm>
          <a:prstGeom prst="rect">
            <a:avLst/>
          </a:prstGeom>
          <a:noFill/>
        </p:spPr>
        <p:txBody>
          <a:bodyPr wrap="none" rtlCol="0">
            <a:spAutoFit/>
          </a:bodyPr>
          <a:lstStyle/>
          <a:p>
            <a:r>
              <a:rPr lang="pl-PL" dirty="0"/>
              <a:t>Enzym E3 oraz kompleks E2-ubikwityna</a:t>
            </a:r>
          </a:p>
        </p:txBody>
      </p:sp>
      <p:sp>
        <p:nvSpPr>
          <p:cNvPr id="14" name="TextBox 13">
            <a:extLst>
              <a:ext uri="{FF2B5EF4-FFF2-40B4-BE49-F238E27FC236}">
                <a16:creationId xmlns:a16="http://schemas.microsoft.com/office/drawing/2014/main" id="{1FA4209D-98B0-8072-4EBA-0E013DCD30B6}"/>
              </a:ext>
            </a:extLst>
          </p:cNvPr>
          <p:cNvSpPr txBox="1"/>
          <p:nvPr/>
        </p:nvSpPr>
        <p:spPr>
          <a:xfrm>
            <a:off x="4046856" y="4722337"/>
            <a:ext cx="1050288" cy="307777"/>
          </a:xfrm>
          <a:prstGeom prst="rect">
            <a:avLst/>
          </a:prstGeom>
          <a:noFill/>
        </p:spPr>
        <p:txBody>
          <a:bodyPr wrap="none" rtlCol="0">
            <a:spAutoFit/>
          </a:bodyPr>
          <a:lstStyle/>
          <a:p>
            <a:r>
              <a:rPr lang="pl-PL" dirty="0" err="1"/>
              <a:t>Proteasom</a:t>
            </a:r>
            <a:endParaRPr lang="pl-PL" dirty="0"/>
          </a:p>
        </p:txBody>
      </p:sp>
      <p:sp>
        <p:nvSpPr>
          <p:cNvPr id="2" name="Strzałka w lewo 1">
            <a:extLst>
              <a:ext uri="{FF2B5EF4-FFF2-40B4-BE49-F238E27FC236}">
                <a16:creationId xmlns:a16="http://schemas.microsoft.com/office/drawing/2014/main" id="{8BE8A02C-BB43-CB7A-3AC7-93046A70EBE9}"/>
              </a:ext>
            </a:extLst>
          </p:cNvPr>
          <p:cNvSpPr/>
          <p:nvPr/>
        </p:nvSpPr>
        <p:spPr>
          <a:xfrm rot="1502432">
            <a:off x="6627831" y="2534093"/>
            <a:ext cx="969108" cy="476250"/>
          </a:xfrm>
          <a:prstGeom prst="lef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5"/>
              </a:solidFill>
            </a:endParaRPr>
          </a:p>
        </p:txBody>
      </p:sp>
      <p:sp>
        <p:nvSpPr>
          <p:cNvPr id="3" name="pole tekstowe 2">
            <a:extLst>
              <a:ext uri="{FF2B5EF4-FFF2-40B4-BE49-F238E27FC236}">
                <a16:creationId xmlns:a16="http://schemas.microsoft.com/office/drawing/2014/main" id="{8C8203C0-8B89-C3F5-B2F0-9F973F99C590}"/>
              </a:ext>
            </a:extLst>
          </p:cNvPr>
          <p:cNvSpPr txBox="1"/>
          <p:nvPr/>
        </p:nvSpPr>
        <p:spPr>
          <a:xfrm>
            <a:off x="6683627" y="3246417"/>
            <a:ext cx="1937114" cy="523220"/>
          </a:xfrm>
          <a:prstGeom prst="rect">
            <a:avLst/>
          </a:prstGeom>
          <a:noFill/>
        </p:spPr>
        <p:txBody>
          <a:bodyPr wrap="square" rtlCol="0">
            <a:spAutoFit/>
          </a:bodyPr>
          <a:lstStyle/>
          <a:p>
            <a:pPr algn="ctr"/>
            <a:r>
              <a:rPr lang="en-US" dirty="0" err="1">
                <a:solidFill>
                  <a:schemeClr val="accent5"/>
                </a:solidFill>
              </a:rPr>
              <a:t>Gracz</a:t>
            </a:r>
            <a:r>
              <a:rPr lang="en-US" dirty="0">
                <a:solidFill>
                  <a:schemeClr val="accent5"/>
                </a:solidFill>
              </a:rPr>
              <a:t> </a:t>
            </a:r>
            <a:r>
              <a:rPr lang="en-US" dirty="0" err="1">
                <a:solidFill>
                  <a:schemeClr val="accent5"/>
                </a:solidFill>
              </a:rPr>
              <a:t>wciela</a:t>
            </a:r>
            <a:r>
              <a:rPr lang="en-US" dirty="0">
                <a:solidFill>
                  <a:schemeClr val="accent5"/>
                </a:solidFill>
              </a:rPr>
              <a:t> </a:t>
            </a:r>
            <a:r>
              <a:rPr lang="en-US" dirty="0" err="1">
                <a:solidFill>
                  <a:schemeClr val="accent5"/>
                </a:solidFill>
              </a:rPr>
              <a:t>się</a:t>
            </a:r>
            <a:r>
              <a:rPr lang="en-US" dirty="0">
                <a:solidFill>
                  <a:schemeClr val="accent5"/>
                </a:solidFill>
              </a:rPr>
              <a:t> </a:t>
            </a:r>
            <a:br>
              <a:rPr lang="en-US" dirty="0">
                <a:solidFill>
                  <a:schemeClr val="accent5"/>
                </a:solidFill>
              </a:rPr>
            </a:br>
            <a:r>
              <a:rPr lang="en-US" dirty="0">
                <a:solidFill>
                  <a:schemeClr val="accent5"/>
                </a:solidFill>
              </a:rPr>
              <a:t>w </a:t>
            </a:r>
            <a:r>
              <a:rPr lang="en-US" dirty="0" err="1">
                <a:solidFill>
                  <a:schemeClr val="accent5"/>
                </a:solidFill>
              </a:rPr>
              <a:t>postać</a:t>
            </a:r>
            <a:r>
              <a:rPr lang="en-US" dirty="0">
                <a:solidFill>
                  <a:schemeClr val="accent5"/>
                </a:solidFill>
              </a:rPr>
              <a:t> </a:t>
            </a:r>
            <a:r>
              <a:rPr lang="en-US" dirty="0" err="1">
                <a:solidFill>
                  <a:schemeClr val="accent5"/>
                </a:solidFill>
              </a:rPr>
              <a:t>enzymu</a:t>
            </a:r>
            <a:r>
              <a:rPr lang="en-US" dirty="0">
                <a:solidFill>
                  <a:schemeClr val="accent5"/>
                </a:solidFill>
              </a:rPr>
              <a:t> E3</a:t>
            </a:r>
          </a:p>
        </p:txBody>
      </p:sp>
    </p:spTree>
    <p:extLst>
      <p:ext uri="{BB962C8B-B14F-4D97-AF65-F5344CB8AC3E}">
        <p14:creationId xmlns:p14="http://schemas.microsoft.com/office/powerpoint/2010/main" val="3686324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a:extLst>
            <a:ext uri="{FF2B5EF4-FFF2-40B4-BE49-F238E27FC236}">
              <a16:creationId xmlns:a16="http://schemas.microsoft.com/office/drawing/2014/main" id="{E1958BA7-1472-C87F-FB2E-AD5184054BBA}"/>
            </a:ext>
          </a:extLst>
        </p:cNvPr>
        <p:cNvGrpSpPr/>
        <p:nvPr/>
      </p:nvGrpSpPr>
      <p:grpSpPr>
        <a:xfrm>
          <a:off x="0" y="0"/>
          <a:ext cx="0" cy="0"/>
          <a:chOff x="0" y="0"/>
          <a:chExt cx="0" cy="0"/>
        </a:xfrm>
      </p:grpSpPr>
      <p:sp>
        <p:nvSpPr>
          <p:cNvPr id="60" name="Google Shape;60;p14">
            <a:extLst>
              <a:ext uri="{FF2B5EF4-FFF2-40B4-BE49-F238E27FC236}">
                <a16:creationId xmlns:a16="http://schemas.microsoft.com/office/drawing/2014/main" id="{3D6F05B9-764E-E5EB-36ED-40EFEA1D6459}"/>
              </a:ext>
            </a:extLst>
          </p:cNvPr>
          <p:cNvSpPr txBox="1">
            <a:spLocks noGrp="1"/>
          </p:cNvSpPr>
          <p:nvPr>
            <p:ph type="title"/>
          </p:nvPr>
        </p:nvSpPr>
        <p:spPr>
          <a:xfrm>
            <a:off x="311700" y="221221"/>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PL" b="1" dirty="0">
                <a:solidFill>
                  <a:srgbClr val="141A56"/>
                </a:solidFill>
                <a:latin typeface="Montserrat"/>
                <a:ea typeface="Montserrat"/>
                <a:cs typeface="Montserrat"/>
                <a:sym typeface="Montserrat"/>
              </a:rPr>
              <a:t>Instrukcja</a:t>
            </a:r>
            <a:endParaRPr b="1" dirty="0">
              <a:solidFill>
                <a:srgbClr val="141A56"/>
              </a:solidFill>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9CA9CB98-1A11-CA75-09A0-FCC7123DC69B}"/>
              </a:ext>
            </a:extLst>
          </p:cNvPr>
          <p:cNvPicPr>
            <a:picLocks noChangeAspect="1"/>
          </p:cNvPicPr>
          <p:nvPr/>
        </p:nvPicPr>
        <p:blipFill>
          <a:blip r:embed="rId4"/>
          <a:stretch>
            <a:fillRect/>
          </a:stretch>
        </p:blipFill>
        <p:spPr>
          <a:xfrm>
            <a:off x="2075678" y="60413"/>
            <a:ext cx="4992643" cy="5022673"/>
          </a:xfrm>
          <a:prstGeom prst="rect">
            <a:avLst/>
          </a:prstGeom>
        </p:spPr>
      </p:pic>
    </p:spTree>
    <p:extLst>
      <p:ext uri="{BB962C8B-B14F-4D97-AF65-F5344CB8AC3E}">
        <p14:creationId xmlns:p14="http://schemas.microsoft.com/office/powerpoint/2010/main" val="751217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a:extLst>
            <a:ext uri="{FF2B5EF4-FFF2-40B4-BE49-F238E27FC236}">
              <a16:creationId xmlns:a16="http://schemas.microsoft.com/office/drawing/2014/main" id="{6ADF4CD6-B379-D812-4A02-77ADB07376B7}"/>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DA02CF71-199B-1057-1B9A-77AAD8F38020}"/>
              </a:ext>
            </a:extLst>
          </p:cNvPr>
          <p:cNvSpPr>
            <a:spLocks noGrp="1"/>
          </p:cNvSpPr>
          <p:nvPr>
            <p:ph type="title"/>
          </p:nvPr>
        </p:nvSpPr>
        <p:spPr>
          <a:xfrm>
            <a:off x="311700" y="238923"/>
            <a:ext cx="8520600" cy="841800"/>
          </a:xfrm>
        </p:spPr>
        <p:txBody>
          <a:bodyPr/>
          <a:lstStyle/>
          <a:p>
            <a:r>
              <a:rPr lang="pl-PL" b="1" dirty="0">
                <a:solidFill>
                  <a:srgbClr val="141A56"/>
                </a:solidFill>
                <a:latin typeface="Montserrat"/>
                <a:ea typeface="Montserrat"/>
                <a:cs typeface="Montserrat"/>
                <a:sym typeface="Montserrat"/>
              </a:rPr>
              <a:t>Link do gry:</a:t>
            </a:r>
            <a:r>
              <a:rPr lang="pl-PL" dirty="0"/>
              <a:t> </a:t>
            </a:r>
          </a:p>
        </p:txBody>
      </p:sp>
      <p:sp>
        <p:nvSpPr>
          <p:cNvPr id="2" name="pole tekstowe 1">
            <a:extLst>
              <a:ext uri="{FF2B5EF4-FFF2-40B4-BE49-F238E27FC236}">
                <a16:creationId xmlns:a16="http://schemas.microsoft.com/office/drawing/2014/main" id="{9A5D5F2F-50B9-4AB3-7845-6AD1F68103BB}"/>
              </a:ext>
            </a:extLst>
          </p:cNvPr>
          <p:cNvSpPr txBox="1"/>
          <p:nvPr/>
        </p:nvSpPr>
        <p:spPr>
          <a:xfrm>
            <a:off x="3073138" y="3516413"/>
            <a:ext cx="2997723" cy="369332"/>
          </a:xfrm>
          <a:prstGeom prst="rect">
            <a:avLst/>
          </a:prstGeom>
          <a:noFill/>
        </p:spPr>
        <p:txBody>
          <a:bodyPr wrap="square" rtlCol="0">
            <a:spAutoFit/>
          </a:bodyPr>
          <a:lstStyle/>
          <a:p>
            <a:pPr algn="ctr"/>
            <a:r>
              <a:rPr lang="pl-PL" sz="1800" u="sng" kern="0" dirty="0">
                <a:solidFill>
                  <a:srgbClr val="1155CC"/>
                </a:solidFill>
                <a:effectLst/>
                <a:latin typeface="Arial" panose="020B0604020202020204" pitchFamily="34" charset="0"/>
                <a:ea typeface="Times New Roman" panose="02020603050405020304" pitchFamily="18" charset="0"/>
                <a:cs typeface="Times New Roman" panose="02020603050405020304" pitchFamily="18" charset="0"/>
                <a:hlinkClick r:id="rId4"/>
              </a:rPr>
              <a:t>https://degradator-gra.pl/</a:t>
            </a:r>
            <a:endParaRPr lang="pl-PL" dirty="0"/>
          </a:p>
        </p:txBody>
      </p:sp>
      <p:pic>
        <p:nvPicPr>
          <p:cNvPr id="4" name="Obraz 3" descr="Obraz zawierający Grafika, projekt graficzny, clipart, Magenta&#10;&#10;Opis wygenerowany automatycznie">
            <a:extLst>
              <a:ext uri="{FF2B5EF4-FFF2-40B4-BE49-F238E27FC236}">
                <a16:creationId xmlns:a16="http://schemas.microsoft.com/office/drawing/2014/main" id="{F1CD79C6-2F0E-CCE5-6155-D4E41AF26A8F}"/>
              </a:ext>
            </a:extLst>
          </p:cNvPr>
          <p:cNvPicPr>
            <a:picLocks noChangeAspect="1"/>
          </p:cNvPicPr>
          <p:nvPr/>
        </p:nvPicPr>
        <p:blipFill>
          <a:blip r:embed="rId5"/>
          <a:stretch>
            <a:fillRect/>
          </a:stretch>
        </p:blipFill>
        <p:spPr>
          <a:xfrm>
            <a:off x="3399447" y="1218445"/>
            <a:ext cx="2297968" cy="2297968"/>
          </a:xfrm>
          <a:prstGeom prst="rect">
            <a:avLst/>
          </a:prstGeom>
        </p:spPr>
      </p:pic>
    </p:spTree>
    <p:extLst>
      <p:ext uri="{BB962C8B-B14F-4D97-AF65-F5344CB8AC3E}">
        <p14:creationId xmlns:p14="http://schemas.microsoft.com/office/powerpoint/2010/main" val="2690190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a:extLst>
            <a:ext uri="{FF2B5EF4-FFF2-40B4-BE49-F238E27FC236}">
              <a16:creationId xmlns:a16="http://schemas.microsoft.com/office/drawing/2014/main" id="{B60427E8-4D82-C8E0-91B5-4555F23F7F30}"/>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E7741364-5448-1E1D-DBE4-972EEF3BCBAE}"/>
              </a:ext>
            </a:extLst>
          </p:cNvPr>
          <p:cNvSpPr>
            <a:spLocks noGrp="1"/>
          </p:cNvSpPr>
          <p:nvPr>
            <p:ph type="title"/>
          </p:nvPr>
        </p:nvSpPr>
        <p:spPr>
          <a:xfrm>
            <a:off x="311700" y="132906"/>
            <a:ext cx="8520600" cy="458423"/>
          </a:xfrm>
        </p:spPr>
        <p:txBody>
          <a:bodyPr>
            <a:normAutofit fontScale="90000"/>
          </a:bodyPr>
          <a:lstStyle/>
          <a:p>
            <a:pPr algn="ctr"/>
            <a:r>
              <a:rPr lang="pl-PL" sz="2400" b="1" dirty="0">
                <a:solidFill>
                  <a:srgbClr val="141A56"/>
                </a:solidFill>
                <a:latin typeface="Montserrat"/>
                <a:ea typeface="Montserrat"/>
                <a:cs typeface="Montserrat"/>
                <a:sym typeface="Montserrat"/>
              </a:rPr>
              <a:t>Autorzy</a:t>
            </a:r>
            <a:endParaRPr lang="pl-PL" sz="2400" b="1" dirty="0"/>
          </a:p>
        </p:txBody>
      </p:sp>
      <p:grpSp>
        <p:nvGrpSpPr>
          <p:cNvPr id="23" name="Grupa 22">
            <a:extLst>
              <a:ext uri="{FF2B5EF4-FFF2-40B4-BE49-F238E27FC236}">
                <a16:creationId xmlns:a16="http://schemas.microsoft.com/office/drawing/2014/main" id="{6CA5CC12-465F-97C2-883C-2684DFFD6FF8}"/>
              </a:ext>
            </a:extLst>
          </p:cNvPr>
          <p:cNvGrpSpPr/>
          <p:nvPr/>
        </p:nvGrpSpPr>
        <p:grpSpPr>
          <a:xfrm>
            <a:off x="96744" y="703737"/>
            <a:ext cx="8950512" cy="3129413"/>
            <a:chOff x="96744" y="703737"/>
            <a:chExt cx="8950512" cy="3129413"/>
          </a:xfrm>
        </p:grpSpPr>
        <p:pic>
          <p:nvPicPr>
            <p:cNvPr id="6" name="Obraz 5" descr="Obraz zawierający Ludzka twarz, osoba, ubrania, krawat&#10;&#10;Opis wygenerowany automatycznie">
              <a:extLst>
                <a:ext uri="{FF2B5EF4-FFF2-40B4-BE49-F238E27FC236}">
                  <a16:creationId xmlns:a16="http://schemas.microsoft.com/office/drawing/2014/main" id="{46BA2AB6-DA6F-D7A9-5DCA-4511070C5440}"/>
                </a:ext>
              </a:extLst>
            </p:cNvPr>
            <p:cNvPicPr>
              <a:picLocks noChangeAspect="1"/>
            </p:cNvPicPr>
            <p:nvPr/>
          </p:nvPicPr>
          <p:blipFill>
            <a:blip r:embed="rId4"/>
            <a:stretch>
              <a:fillRect/>
            </a:stretch>
          </p:blipFill>
          <p:spPr>
            <a:xfrm>
              <a:off x="112642" y="703742"/>
              <a:ext cx="1767526" cy="2042605"/>
            </a:xfrm>
            <a:prstGeom prst="rect">
              <a:avLst/>
            </a:prstGeom>
          </p:spPr>
        </p:pic>
        <p:pic>
          <p:nvPicPr>
            <p:cNvPr id="8" name="Obraz 7" descr="Obraz zawierający Ludzka twarz, osoba, ubrania, człowiek&#10;&#10;Opis wygenerowany automatycznie">
              <a:extLst>
                <a:ext uri="{FF2B5EF4-FFF2-40B4-BE49-F238E27FC236}">
                  <a16:creationId xmlns:a16="http://schemas.microsoft.com/office/drawing/2014/main" id="{C6DAB5DB-A907-B8E5-F94E-0CAEC9D492F6}"/>
                </a:ext>
              </a:extLst>
            </p:cNvPr>
            <p:cNvPicPr>
              <a:picLocks noChangeAspect="1"/>
            </p:cNvPicPr>
            <p:nvPr/>
          </p:nvPicPr>
          <p:blipFill>
            <a:blip r:embed="rId5"/>
            <a:stretch>
              <a:fillRect/>
            </a:stretch>
          </p:blipFill>
          <p:spPr>
            <a:xfrm>
              <a:off x="7279730" y="703737"/>
              <a:ext cx="1767526" cy="2042605"/>
            </a:xfrm>
            <a:prstGeom prst="rect">
              <a:avLst/>
            </a:prstGeom>
          </p:spPr>
        </p:pic>
        <p:pic>
          <p:nvPicPr>
            <p:cNvPr id="10" name="Obraz 9" descr="Obraz zawierający Ludzka twarz, osoba, Selfie, portret&#10;&#10;Opis wygenerowany automatycznie">
              <a:extLst>
                <a:ext uri="{FF2B5EF4-FFF2-40B4-BE49-F238E27FC236}">
                  <a16:creationId xmlns:a16="http://schemas.microsoft.com/office/drawing/2014/main" id="{E691F1B3-BDD3-8975-065B-F392A412A2E6}"/>
                </a:ext>
              </a:extLst>
            </p:cNvPr>
            <p:cNvPicPr>
              <a:picLocks noChangeAspect="1"/>
            </p:cNvPicPr>
            <p:nvPr/>
          </p:nvPicPr>
          <p:blipFill>
            <a:blip r:embed="rId6"/>
            <a:stretch>
              <a:fillRect/>
            </a:stretch>
          </p:blipFill>
          <p:spPr>
            <a:xfrm>
              <a:off x="3696186" y="703737"/>
              <a:ext cx="1767526" cy="2042605"/>
            </a:xfrm>
            <a:prstGeom prst="rect">
              <a:avLst/>
            </a:prstGeom>
          </p:spPr>
        </p:pic>
        <p:pic>
          <p:nvPicPr>
            <p:cNvPr id="12" name="Obraz 11" descr="Obraz zawierający Ludzka twarz, osoba, uśmiech, ubrania&#10;&#10;Opis wygenerowany automatycznie">
              <a:extLst>
                <a:ext uri="{FF2B5EF4-FFF2-40B4-BE49-F238E27FC236}">
                  <a16:creationId xmlns:a16="http://schemas.microsoft.com/office/drawing/2014/main" id="{1E3BD5ED-4595-EA0B-40AF-E9B2C9B6DB32}"/>
                </a:ext>
              </a:extLst>
            </p:cNvPr>
            <p:cNvPicPr>
              <a:picLocks noChangeAspect="1"/>
            </p:cNvPicPr>
            <p:nvPr/>
          </p:nvPicPr>
          <p:blipFill>
            <a:blip r:embed="rId7"/>
            <a:stretch>
              <a:fillRect/>
            </a:stretch>
          </p:blipFill>
          <p:spPr>
            <a:xfrm>
              <a:off x="5487958" y="703738"/>
              <a:ext cx="1767526" cy="2042604"/>
            </a:xfrm>
            <a:prstGeom prst="rect">
              <a:avLst/>
            </a:prstGeom>
          </p:spPr>
        </p:pic>
        <p:pic>
          <p:nvPicPr>
            <p:cNvPr id="14" name="Obraz 13" descr="Obraz zawierający Ludzka twarz, osoba, uśmiech, ubrania&#10;&#10;Opis wygenerowany automatycznie">
              <a:extLst>
                <a:ext uri="{FF2B5EF4-FFF2-40B4-BE49-F238E27FC236}">
                  <a16:creationId xmlns:a16="http://schemas.microsoft.com/office/drawing/2014/main" id="{EB4CBB41-7412-A8E9-7B2A-D6BFD5444428}"/>
                </a:ext>
              </a:extLst>
            </p:cNvPr>
            <p:cNvPicPr>
              <a:picLocks noChangeAspect="1"/>
            </p:cNvPicPr>
            <p:nvPr/>
          </p:nvPicPr>
          <p:blipFill>
            <a:blip r:embed="rId8"/>
            <a:stretch>
              <a:fillRect/>
            </a:stretch>
          </p:blipFill>
          <p:spPr>
            <a:xfrm>
              <a:off x="1904414" y="703737"/>
              <a:ext cx="1767526" cy="2042605"/>
            </a:xfrm>
            <a:prstGeom prst="rect">
              <a:avLst/>
            </a:prstGeom>
          </p:spPr>
        </p:pic>
        <p:sp>
          <p:nvSpPr>
            <p:cNvPr id="15" name="pole tekstowe 14">
              <a:extLst>
                <a:ext uri="{FF2B5EF4-FFF2-40B4-BE49-F238E27FC236}">
                  <a16:creationId xmlns:a16="http://schemas.microsoft.com/office/drawing/2014/main" id="{F65F4784-BDC5-17C9-F84B-8BA58510E06E}"/>
                </a:ext>
              </a:extLst>
            </p:cNvPr>
            <p:cNvSpPr txBox="1"/>
            <p:nvPr/>
          </p:nvSpPr>
          <p:spPr>
            <a:xfrm>
              <a:off x="96744" y="2746342"/>
              <a:ext cx="816249" cy="523220"/>
            </a:xfrm>
            <a:prstGeom prst="rect">
              <a:avLst/>
            </a:prstGeom>
            <a:noFill/>
          </p:spPr>
          <p:txBody>
            <a:bodyPr wrap="none" rtlCol="0">
              <a:spAutoFit/>
            </a:bodyPr>
            <a:lstStyle/>
            <a:p>
              <a:r>
                <a:rPr lang="pl-PL" dirty="0">
                  <a:solidFill>
                    <a:srgbClr val="141A56"/>
                  </a:solidFill>
                  <a:latin typeface="Montserrat"/>
                  <a:sym typeface="Montserrat"/>
                </a:rPr>
                <a:t>Natalia</a:t>
              </a:r>
            </a:p>
            <a:p>
              <a:r>
                <a:rPr lang="pl-PL" dirty="0">
                  <a:solidFill>
                    <a:srgbClr val="141A56"/>
                  </a:solidFill>
                  <a:latin typeface="Montserrat"/>
                  <a:sym typeface="Montserrat"/>
                </a:rPr>
                <a:t>Szulc</a:t>
              </a:r>
              <a:endParaRPr lang="pl-PL" dirty="0"/>
            </a:p>
          </p:txBody>
        </p:sp>
        <p:sp>
          <p:nvSpPr>
            <p:cNvPr id="16" name="pole tekstowe 15">
              <a:extLst>
                <a:ext uri="{FF2B5EF4-FFF2-40B4-BE49-F238E27FC236}">
                  <a16:creationId xmlns:a16="http://schemas.microsoft.com/office/drawing/2014/main" id="{18D5C9CA-F4CD-AFC2-96DE-00AEC6E67926}"/>
                </a:ext>
              </a:extLst>
            </p:cNvPr>
            <p:cNvSpPr txBox="1"/>
            <p:nvPr/>
          </p:nvSpPr>
          <p:spPr>
            <a:xfrm>
              <a:off x="1923429" y="2746342"/>
              <a:ext cx="1031051" cy="523220"/>
            </a:xfrm>
            <a:prstGeom prst="rect">
              <a:avLst/>
            </a:prstGeom>
            <a:noFill/>
          </p:spPr>
          <p:txBody>
            <a:bodyPr wrap="none" rtlCol="0">
              <a:spAutoFit/>
            </a:bodyPr>
            <a:lstStyle/>
            <a:p>
              <a:r>
                <a:rPr lang="pl-PL" dirty="0">
                  <a:solidFill>
                    <a:srgbClr val="141A56"/>
                  </a:solidFill>
                  <a:latin typeface="Montserrat"/>
                  <a:sym typeface="Montserrat"/>
                </a:rPr>
                <a:t>Anna </a:t>
              </a:r>
            </a:p>
            <a:p>
              <a:r>
                <a:rPr lang="pl-PL" dirty="0">
                  <a:solidFill>
                    <a:srgbClr val="141A56"/>
                  </a:solidFill>
                  <a:latin typeface="Montserrat"/>
                  <a:sym typeface="Montserrat"/>
                </a:rPr>
                <a:t>Olchowik</a:t>
              </a:r>
              <a:endParaRPr lang="pl-PL" dirty="0"/>
            </a:p>
          </p:txBody>
        </p:sp>
        <p:sp>
          <p:nvSpPr>
            <p:cNvPr id="17" name="pole tekstowe 16">
              <a:extLst>
                <a:ext uri="{FF2B5EF4-FFF2-40B4-BE49-F238E27FC236}">
                  <a16:creationId xmlns:a16="http://schemas.microsoft.com/office/drawing/2014/main" id="{7888A174-5263-52DB-1F03-73F173582629}"/>
                </a:ext>
              </a:extLst>
            </p:cNvPr>
            <p:cNvSpPr txBox="1"/>
            <p:nvPr/>
          </p:nvSpPr>
          <p:spPr>
            <a:xfrm>
              <a:off x="3696186" y="2765634"/>
              <a:ext cx="965329" cy="523220"/>
            </a:xfrm>
            <a:prstGeom prst="rect">
              <a:avLst/>
            </a:prstGeom>
            <a:noFill/>
          </p:spPr>
          <p:txBody>
            <a:bodyPr wrap="none" rtlCol="0">
              <a:spAutoFit/>
            </a:bodyPr>
            <a:lstStyle/>
            <a:p>
              <a:r>
                <a:rPr lang="pl-PL" dirty="0">
                  <a:solidFill>
                    <a:srgbClr val="141A56"/>
                  </a:solidFill>
                  <a:latin typeface="Montserrat"/>
                  <a:sym typeface="Montserrat"/>
                </a:rPr>
                <a:t>Patrycja</a:t>
              </a:r>
            </a:p>
            <a:p>
              <a:r>
                <a:rPr lang="pl-PL" dirty="0">
                  <a:solidFill>
                    <a:srgbClr val="141A56"/>
                  </a:solidFill>
                  <a:latin typeface="Montserrat"/>
                  <a:sym typeface="Montserrat"/>
                </a:rPr>
                <a:t>Jaszczak</a:t>
              </a:r>
            </a:p>
          </p:txBody>
        </p:sp>
        <p:sp>
          <p:nvSpPr>
            <p:cNvPr id="18" name="pole tekstowe 17">
              <a:extLst>
                <a:ext uri="{FF2B5EF4-FFF2-40B4-BE49-F238E27FC236}">
                  <a16:creationId xmlns:a16="http://schemas.microsoft.com/office/drawing/2014/main" id="{C9D7BB32-A7F9-3AF0-7E34-8EF1A63E4A25}"/>
                </a:ext>
              </a:extLst>
            </p:cNvPr>
            <p:cNvSpPr txBox="1"/>
            <p:nvPr/>
          </p:nvSpPr>
          <p:spPr>
            <a:xfrm>
              <a:off x="5472062" y="2746342"/>
              <a:ext cx="861133" cy="523220"/>
            </a:xfrm>
            <a:prstGeom prst="rect">
              <a:avLst/>
            </a:prstGeom>
            <a:noFill/>
          </p:spPr>
          <p:txBody>
            <a:bodyPr wrap="none" rtlCol="0">
              <a:spAutoFit/>
            </a:bodyPr>
            <a:lstStyle/>
            <a:p>
              <a:r>
                <a:rPr lang="pl-PL" dirty="0">
                  <a:solidFill>
                    <a:srgbClr val="141A56"/>
                  </a:solidFill>
                  <a:latin typeface="Montserrat"/>
                  <a:sym typeface="Montserrat"/>
                </a:rPr>
                <a:t>Bartosz</a:t>
              </a:r>
            </a:p>
            <a:p>
              <a:r>
                <a:rPr lang="pl-PL" dirty="0">
                  <a:solidFill>
                    <a:srgbClr val="141A56"/>
                  </a:solidFill>
                  <a:latin typeface="Montserrat"/>
                  <a:sym typeface="Montserrat"/>
                </a:rPr>
                <a:t>Janiak</a:t>
              </a:r>
            </a:p>
          </p:txBody>
        </p:sp>
        <p:sp>
          <p:nvSpPr>
            <p:cNvPr id="19" name="pole tekstowe 18">
              <a:extLst>
                <a:ext uri="{FF2B5EF4-FFF2-40B4-BE49-F238E27FC236}">
                  <a16:creationId xmlns:a16="http://schemas.microsoft.com/office/drawing/2014/main" id="{BF93B7C2-0A00-69C4-D6EF-E307C44AD128}"/>
                </a:ext>
              </a:extLst>
            </p:cNvPr>
            <p:cNvSpPr txBox="1"/>
            <p:nvPr/>
          </p:nvSpPr>
          <p:spPr>
            <a:xfrm>
              <a:off x="7272338" y="2746342"/>
              <a:ext cx="1056700" cy="523220"/>
            </a:xfrm>
            <a:prstGeom prst="rect">
              <a:avLst/>
            </a:prstGeom>
            <a:noFill/>
          </p:spPr>
          <p:txBody>
            <a:bodyPr wrap="none" rtlCol="0">
              <a:spAutoFit/>
            </a:bodyPr>
            <a:lstStyle/>
            <a:p>
              <a:r>
                <a:rPr lang="pl-PL" dirty="0">
                  <a:solidFill>
                    <a:srgbClr val="141A56"/>
                  </a:solidFill>
                  <a:latin typeface="Montserrat"/>
                  <a:sym typeface="Montserrat"/>
                </a:rPr>
                <a:t>Wojciech</a:t>
              </a:r>
            </a:p>
            <a:p>
              <a:r>
                <a:rPr lang="pl-PL" dirty="0">
                  <a:solidFill>
                    <a:srgbClr val="141A56"/>
                  </a:solidFill>
                  <a:latin typeface="Montserrat"/>
                  <a:sym typeface="Montserrat"/>
                </a:rPr>
                <a:t>Pokrzywa</a:t>
              </a:r>
            </a:p>
          </p:txBody>
        </p:sp>
        <p:sp>
          <p:nvSpPr>
            <p:cNvPr id="20" name="pole tekstowe 19">
              <a:extLst>
                <a:ext uri="{FF2B5EF4-FFF2-40B4-BE49-F238E27FC236}">
                  <a16:creationId xmlns:a16="http://schemas.microsoft.com/office/drawing/2014/main" id="{0E41C575-88F0-BCAD-208F-73863B640E43}"/>
                </a:ext>
              </a:extLst>
            </p:cNvPr>
            <p:cNvSpPr txBox="1"/>
            <p:nvPr/>
          </p:nvSpPr>
          <p:spPr>
            <a:xfrm>
              <a:off x="3696186" y="3525373"/>
              <a:ext cx="1742785" cy="307777"/>
            </a:xfrm>
            <a:prstGeom prst="rect">
              <a:avLst/>
            </a:prstGeom>
            <a:noFill/>
          </p:spPr>
          <p:txBody>
            <a:bodyPr wrap="none" rtlCol="0">
              <a:spAutoFit/>
            </a:bodyPr>
            <a:lstStyle/>
            <a:p>
              <a:r>
                <a:rPr lang="pl-PL" dirty="0">
                  <a:solidFill>
                    <a:srgbClr val="141A56"/>
                  </a:solidFill>
                  <a:latin typeface="Montserrat"/>
                  <a:sym typeface="Montserrat"/>
                </a:rPr>
                <a:t>We współpracy z</a:t>
              </a:r>
            </a:p>
          </p:txBody>
        </p:sp>
      </p:grpSp>
      <p:pic>
        <p:nvPicPr>
          <p:cNvPr id="25" name="Obraz 24" descr="Obraz zawierający tekst, Czcionka, Grafika, projekt graficzny&#10;&#10;Opis wygenerowany automatycznie">
            <a:extLst>
              <a:ext uri="{FF2B5EF4-FFF2-40B4-BE49-F238E27FC236}">
                <a16:creationId xmlns:a16="http://schemas.microsoft.com/office/drawing/2014/main" id="{02625532-3A6C-FADD-31AC-319740FAB533}"/>
              </a:ext>
            </a:extLst>
          </p:cNvPr>
          <p:cNvPicPr>
            <a:picLocks noChangeAspect="1"/>
          </p:cNvPicPr>
          <p:nvPr/>
        </p:nvPicPr>
        <p:blipFill>
          <a:blip r:embed="rId9"/>
          <a:stretch>
            <a:fillRect/>
          </a:stretch>
        </p:blipFill>
        <p:spPr>
          <a:xfrm>
            <a:off x="3715096" y="3938331"/>
            <a:ext cx="1704964" cy="1072263"/>
          </a:xfrm>
          <a:prstGeom prst="rect">
            <a:avLst/>
          </a:prstGeom>
        </p:spPr>
      </p:pic>
    </p:spTree>
    <p:extLst>
      <p:ext uri="{BB962C8B-B14F-4D97-AF65-F5344CB8AC3E}">
        <p14:creationId xmlns:p14="http://schemas.microsoft.com/office/powerpoint/2010/main" val="202297519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329</Words>
  <Application>Microsoft Macintosh PowerPoint</Application>
  <PresentationFormat>Pokaz na ekranie (16:9)</PresentationFormat>
  <Paragraphs>28</Paragraphs>
  <Slides>8</Slides>
  <Notes>8</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8</vt:i4>
      </vt:variant>
    </vt:vector>
  </HeadingPairs>
  <TitlesOfParts>
    <vt:vector size="13" baseType="lpstr">
      <vt:lpstr>Arial</vt:lpstr>
      <vt:lpstr>Calibri</vt:lpstr>
      <vt:lpstr>Montserrat</vt:lpstr>
      <vt:lpstr>Montserrat SemiBold</vt:lpstr>
      <vt:lpstr>Simple Light</vt:lpstr>
      <vt:lpstr>Prezentacja programu PowerPoint</vt:lpstr>
      <vt:lpstr>Prezentacja programu PowerPoint</vt:lpstr>
      <vt:lpstr>Prezentacja programu PowerPoint</vt:lpstr>
      <vt:lpstr>System ubikwityna-proteasom</vt:lpstr>
      <vt:lpstr>Bohaterowie gry</vt:lpstr>
      <vt:lpstr>Instrukcja</vt:lpstr>
      <vt:lpstr>Link do gry: </vt:lpstr>
      <vt:lpstr>Autorzy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Natalia Szulc</cp:lastModifiedBy>
  <cp:revision>7</cp:revision>
  <dcterms:modified xsi:type="dcterms:W3CDTF">2024-03-11T13:43:55Z</dcterms:modified>
</cp:coreProperties>
</file>